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7" d="100"/>
          <a:sy n="57" d="100"/>
        </p:scale>
        <p:origin x="744" y="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200" b="0" i="0">
                <a:solidFill>
                  <a:srgbClr val="D0C39E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6753" y="9395918"/>
            <a:ext cx="796231" cy="55433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200" b="0" i="0">
                <a:solidFill>
                  <a:srgbClr val="D0C39E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200" b="0" i="0">
                <a:solidFill>
                  <a:srgbClr val="D0C39E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200" b="0" i="0">
                <a:solidFill>
                  <a:srgbClr val="D0C39E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623441" y="2082241"/>
            <a:ext cx="6033134" cy="1428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200" b="0" i="0">
                <a:solidFill>
                  <a:srgbClr val="D0C39E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734188" y="2851103"/>
            <a:ext cx="6951372" cy="40835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-2"/>
            <a:ext cx="18288000" cy="10287000"/>
            <a:chOff x="0" y="-2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267336" y="3284127"/>
              <a:ext cx="15753352" cy="432886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569069" y="-2"/>
              <a:ext cx="8718931" cy="1028700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-2"/>
              <a:ext cx="8718931" cy="10287000"/>
            </a:xfrm>
            <a:prstGeom prst="rect">
              <a:avLst/>
            </a:prstGeom>
          </p:spPr>
        </p:pic>
      </p:grpSp>
      <p:sp>
        <p:nvSpPr>
          <p:cNvPr id="6" name="object 6"/>
          <p:cNvSpPr txBox="1"/>
          <p:nvPr/>
        </p:nvSpPr>
        <p:spPr>
          <a:xfrm>
            <a:off x="2586608" y="7658227"/>
            <a:ext cx="1049655" cy="384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50" spc="-210" dirty="0">
                <a:solidFill>
                  <a:srgbClr val="D0C39E"/>
                </a:solidFill>
                <a:latin typeface="Arial Black"/>
                <a:cs typeface="Arial Black"/>
              </a:rPr>
              <a:t>552667</a:t>
            </a:r>
            <a:endParaRPr sz="2350">
              <a:latin typeface="Arial Black"/>
              <a:cs typeface="Arial Black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705850" y="7658227"/>
            <a:ext cx="878840" cy="384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50" spc="-215" dirty="0">
                <a:solidFill>
                  <a:srgbClr val="D0C39E"/>
                </a:solidFill>
                <a:latin typeface="Arial Black"/>
                <a:cs typeface="Arial Black"/>
              </a:rPr>
              <a:t>95111</a:t>
            </a:r>
            <a:endParaRPr sz="2350">
              <a:latin typeface="Arial Black"/>
              <a:cs typeface="Arial Black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4653387" y="7658227"/>
            <a:ext cx="1049655" cy="384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350" spc="-210" dirty="0">
                <a:solidFill>
                  <a:srgbClr val="D0C39E"/>
                </a:solidFill>
                <a:latin typeface="Arial Black"/>
                <a:cs typeface="Arial Black"/>
              </a:rPr>
              <a:t>553228</a:t>
            </a:r>
            <a:endParaRPr sz="235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623441" y="3771900"/>
            <a:ext cx="7348220" cy="1921680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1270">
              <a:lnSpc>
                <a:spcPct val="100000"/>
              </a:lnSpc>
              <a:spcBef>
                <a:spcPts val="585"/>
              </a:spcBef>
              <a:buSzPct val="89361"/>
              <a:tabLst>
                <a:tab pos="266065" algn="l"/>
              </a:tabLst>
            </a:pPr>
            <a:r>
              <a:rPr lang="pt-BR" sz="2400" dirty="0"/>
              <a:t>A questão da energia, seu consumo e desperdício é um dos maiores desafios da atualidade. A demanda crescente por energia, aliada à escassez de recursos e aos impactos ambientais, exige soluções inovadoras e eficientes.</a:t>
            </a:r>
            <a:endParaRPr sz="2350" dirty="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pt-BR" spc="-655" dirty="0"/>
              <a:t>Problema</a:t>
            </a:r>
            <a:endParaRPr spc="-655" dirty="0"/>
          </a:p>
        </p:txBody>
      </p:sp>
      <p:sp>
        <p:nvSpPr>
          <p:cNvPr id="6" name="object 3">
            <a:extLst>
              <a:ext uri="{FF2B5EF4-FFF2-40B4-BE49-F238E27FC236}">
                <a16:creationId xmlns:a16="http://schemas.microsoft.com/office/drawing/2014/main" id="{A59A8508-E37E-4CA6-9F9A-375A598A2446}"/>
              </a:ext>
            </a:extLst>
          </p:cNvPr>
          <p:cNvSpPr txBox="1"/>
          <p:nvPr/>
        </p:nvSpPr>
        <p:spPr>
          <a:xfrm>
            <a:off x="10287000" y="2933700"/>
            <a:ext cx="7348220" cy="444352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1270">
              <a:lnSpc>
                <a:spcPct val="100000"/>
              </a:lnSpc>
              <a:spcBef>
                <a:spcPts val="585"/>
              </a:spcBef>
              <a:buSzPct val="89361"/>
              <a:tabLst>
                <a:tab pos="266065" algn="l"/>
              </a:tabLst>
            </a:pPr>
            <a:r>
              <a:rPr lang="pt-BR" sz="2400" b="1" dirty="0"/>
              <a:t>Esgotamento de recursos</a:t>
            </a:r>
            <a:endParaRPr sz="2350" dirty="0">
              <a:latin typeface="Lucida Sans Unicode"/>
              <a:cs typeface="Lucida Sans Unicode"/>
            </a:endParaRP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124824C2-EF50-42FA-964B-6D68C1606672}"/>
              </a:ext>
            </a:extLst>
          </p:cNvPr>
          <p:cNvSpPr txBox="1"/>
          <p:nvPr/>
        </p:nvSpPr>
        <p:spPr>
          <a:xfrm>
            <a:off x="10295467" y="3482915"/>
            <a:ext cx="7348220" cy="444352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1270">
              <a:lnSpc>
                <a:spcPct val="100000"/>
              </a:lnSpc>
              <a:spcBef>
                <a:spcPts val="585"/>
              </a:spcBef>
              <a:buSzPct val="89361"/>
              <a:tabLst>
                <a:tab pos="266065" algn="l"/>
              </a:tabLst>
            </a:pPr>
            <a:r>
              <a:rPr lang="pt-BR" sz="2400" b="1" dirty="0"/>
              <a:t>Esgotamento de recursos</a:t>
            </a:r>
            <a:endParaRPr sz="2350" dirty="0">
              <a:latin typeface="Lucida Sans Unicode"/>
              <a:cs typeface="Lucida Sans Unicode"/>
            </a:endParaRPr>
          </a:p>
        </p:txBody>
      </p:sp>
    </p:spTree>
    <p:extLst>
      <p:ext uri="{BB962C8B-B14F-4D97-AF65-F5344CB8AC3E}">
        <p14:creationId xmlns:p14="http://schemas.microsoft.com/office/powerpoint/2010/main" val="1799881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6997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8458212"/>
              <a:ext cx="1969897" cy="182878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6099" y="754644"/>
            <a:ext cx="4587450" cy="3058297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047306" y="5106964"/>
            <a:ext cx="3857111" cy="3320647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515731" y="1813941"/>
            <a:ext cx="8743569" cy="5825362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833620" y="3861053"/>
            <a:ext cx="130937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204" dirty="0"/>
              <a:t>Sensor</a:t>
            </a:r>
            <a:endParaRPr sz="3000"/>
          </a:p>
        </p:txBody>
      </p:sp>
      <p:sp>
        <p:nvSpPr>
          <p:cNvPr id="6" name="object 6"/>
          <p:cNvSpPr txBox="1"/>
          <p:nvPr/>
        </p:nvSpPr>
        <p:spPr>
          <a:xfrm>
            <a:off x="3789934" y="8653677"/>
            <a:ext cx="336169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125" dirty="0">
                <a:solidFill>
                  <a:srgbClr val="D0C39E"/>
                </a:solidFill>
                <a:latin typeface="Arial Black"/>
                <a:cs typeface="Arial Black"/>
              </a:rPr>
              <a:t>Microcontrolador</a:t>
            </a:r>
            <a:endParaRPr sz="3000">
              <a:latin typeface="Arial Black"/>
              <a:cs typeface="Arial Black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050016" y="7728584"/>
            <a:ext cx="367728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200" dirty="0">
                <a:solidFill>
                  <a:srgbClr val="D0C39E"/>
                </a:solidFill>
                <a:latin typeface="Arial Black"/>
                <a:cs typeface="Arial Black"/>
              </a:rPr>
              <a:t>Relógio</a:t>
            </a:r>
            <a:r>
              <a:rPr sz="3000" spc="-215" dirty="0">
                <a:solidFill>
                  <a:srgbClr val="D0C39E"/>
                </a:solidFill>
                <a:latin typeface="Arial Black"/>
                <a:cs typeface="Arial Black"/>
              </a:rPr>
              <a:t> </a:t>
            </a:r>
            <a:r>
              <a:rPr sz="3000" spc="-200" dirty="0">
                <a:solidFill>
                  <a:srgbClr val="D0C39E"/>
                </a:solidFill>
                <a:latin typeface="Arial Black"/>
                <a:cs typeface="Arial Black"/>
              </a:rPr>
              <a:t>Residencial</a:t>
            </a:r>
            <a:endParaRPr sz="3000"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961368" y="2171826"/>
            <a:ext cx="5671058" cy="7086473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670430" y="4462778"/>
            <a:ext cx="7348220" cy="1283970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266065" indent="-264795">
              <a:lnSpc>
                <a:spcPct val="100000"/>
              </a:lnSpc>
              <a:spcBef>
                <a:spcPts val="585"/>
              </a:spcBef>
              <a:buSzPct val="89361"/>
              <a:buFont typeface="Lucida Sans Unicode"/>
              <a:buAutoNum type="arabicPeriod"/>
              <a:tabLst>
                <a:tab pos="266065" algn="l"/>
              </a:tabLst>
            </a:pPr>
            <a:r>
              <a:rPr sz="2350" spc="-25" dirty="0">
                <a:latin typeface="Lucida Sans Unicode"/>
                <a:cs typeface="Lucida Sans Unicode"/>
              </a:rPr>
              <a:t>Monitorar</a:t>
            </a:r>
            <a:r>
              <a:rPr sz="2350" spc="-130" dirty="0">
                <a:latin typeface="Lucida Sans Unicode"/>
                <a:cs typeface="Lucida Sans Unicode"/>
              </a:rPr>
              <a:t> </a:t>
            </a:r>
            <a:r>
              <a:rPr sz="2350" spc="-45" dirty="0">
                <a:latin typeface="Lucida Sans Unicode"/>
                <a:cs typeface="Lucida Sans Unicode"/>
              </a:rPr>
              <a:t>seu</a:t>
            </a:r>
            <a:r>
              <a:rPr sz="2350" spc="-125" dirty="0">
                <a:latin typeface="Lucida Sans Unicode"/>
                <a:cs typeface="Lucida Sans Unicode"/>
              </a:rPr>
              <a:t> </a:t>
            </a:r>
            <a:r>
              <a:rPr sz="2350" spc="-45" dirty="0">
                <a:latin typeface="Lucida Sans Unicode"/>
                <a:cs typeface="Lucida Sans Unicode"/>
              </a:rPr>
              <a:t>consumo</a:t>
            </a:r>
            <a:r>
              <a:rPr sz="2350" spc="-130" dirty="0">
                <a:latin typeface="Lucida Sans Unicode"/>
                <a:cs typeface="Lucida Sans Unicode"/>
              </a:rPr>
              <a:t> </a:t>
            </a:r>
            <a:r>
              <a:rPr sz="2350" spc="-60" dirty="0">
                <a:latin typeface="Lucida Sans Unicode"/>
                <a:cs typeface="Lucida Sans Unicode"/>
              </a:rPr>
              <a:t>energético</a:t>
            </a:r>
            <a:r>
              <a:rPr sz="2350" spc="-155" dirty="0">
                <a:latin typeface="Lucida Sans Unicode"/>
                <a:cs typeface="Lucida Sans Unicode"/>
              </a:rPr>
              <a:t> </a:t>
            </a:r>
            <a:r>
              <a:rPr sz="2350" dirty="0">
                <a:latin typeface="Lucida Sans Unicode"/>
                <a:cs typeface="Lucida Sans Unicode"/>
              </a:rPr>
              <a:t>em</a:t>
            </a:r>
            <a:r>
              <a:rPr sz="2350" spc="-110" dirty="0">
                <a:latin typeface="Lucida Sans Unicode"/>
                <a:cs typeface="Lucida Sans Unicode"/>
              </a:rPr>
              <a:t> </a:t>
            </a:r>
            <a:r>
              <a:rPr sz="2350" spc="-40" dirty="0">
                <a:latin typeface="Lucida Sans Unicode"/>
                <a:cs typeface="Lucida Sans Unicode"/>
              </a:rPr>
              <a:t>tempo</a:t>
            </a:r>
            <a:r>
              <a:rPr sz="2350" spc="-135" dirty="0">
                <a:latin typeface="Lucida Sans Unicode"/>
                <a:cs typeface="Lucida Sans Unicode"/>
              </a:rPr>
              <a:t> </a:t>
            </a:r>
            <a:r>
              <a:rPr sz="2350" spc="-10" dirty="0">
                <a:latin typeface="Lucida Sans Unicode"/>
                <a:cs typeface="Lucida Sans Unicode"/>
              </a:rPr>
              <a:t>real.</a:t>
            </a:r>
            <a:endParaRPr sz="2350">
              <a:latin typeface="Lucida Sans Unicode"/>
              <a:cs typeface="Lucida Sans Unicode"/>
            </a:endParaRPr>
          </a:p>
          <a:p>
            <a:pPr marL="266065" indent="-265430">
              <a:lnSpc>
                <a:spcPct val="100000"/>
              </a:lnSpc>
              <a:spcBef>
                <a:spcPts val="480"/>
              </a:spcBef>
              <a:buSzPct val="89361"/>
              <a:buAutoNum type="arabicPeriod"/>
              <a:tabLst>
                <a:tab pos="266065" algn="l"/>
              </a:tabLst>
            </a:pPr>
            <a:r>
              <a:rPr sz="2350" spc="-35" dirty="0">
                <a:latin typeface="Lucida Sans Unicode"/>
                <a:cs typeface="Lucida Sans Unicode"/>
              </a:rPr>
              <a:t>Receber</a:t>
            </a:r>
            <a:r>
              <a:rPr sz="2350" spc="-160" dirty="0">
                <a:latin typeface="Lucida Sans Unicode"/>
                <a:cs typeface="Lucida Sans Unicode"/>
              </a:rPr>
              <a:t> </a:t>
            </a:r>
            <a:r>
              <a:rPr sz="2350" spc="-40" dirty="0">
                <a:latin typeface="Lucida Sans Unicode"/>
                <a:cs typeface="Lucida Sans Unicode"/>
              </a:rPr>
              <a:t>alertas</a:t>
            </a:r>
            <a:r>
              <a:rPr sz="2350" spc="-145" dirty="0">
                <a:latin typeface="Lucida Sans Unicode"/>
                <a:cs typeface="Lucida Sans Unicode"/>
              </a:rPr>
              <a:t> </a:t>
            </a:r>
            <a:r>
              <a:rPr sz="2350" spc="-45" dirty="0">
                <a:latin typeface="Lucida Sans Unicode"/>
                <a:cs typeface="Lucida Sans Unicode"/>
              </a:rPr>
              <a:t>sobre</a:t>
            </a:r>
            <a:r>
              <a:rPr sz="2350" spc="-150" dirty="0">
                <a:latin typeface="Lucida Sans Unicode"/>
                <a:cs typeface="Lucida Sans Unicode"/>
              </a:rPr>
              <a:t> </a:t>
            </a:r>
            <a:r>
              <a:rPr sz="2350" spc="-65" dirty="0">
                <a:latin typeface="Lucida Sans Unicode"/>
                <a:cs typeface="Lucida Sans Unicode"/>
              </a:rPr>
              <a:t>picos</a:t>
            </a:r>
            <a:r>
              <a:rPr sz="2350" spc="-140" dirty="0">
                <a:latin typeface="Lucida Sans Unicode"/>
                <a:cs typeface="Lucida Sans Unicode"/>
              </a:rPr>
              <a:t> </a:t>
            </a:r>
            <a:r>
              <a:rPr sz="2350" dirty="0">
                <a:latin typeface="Lucida Sans Unicode"/>
                <a:cs typeface="Lucida Sans Unicode"/>
              </a:rPr>
              <a:t>de</a:t>
            </a:r>
            <a:r>
              <a:rPr sz="2350" spc="-125" dirty="0">
                <a:latin typeface="Lucida Sans Unicode"/>
                <a:cs typeface="Lucida Sans Unicode"/>
              </a:rPr>
              <a:t> </a:t>
            </a:r>
            <a:r>
              <a:rPr sz="2350" spc="-10" dirty="0">
                <a:latin typeface="Lucida Sans Unicode"/>
                <a:cs typeface="Lucida Sans Unicode"/>
              </a:rPr>
              <a:t>consumo.</a:t>
            </a:r>
            <a:endParaRPr sz="2350">
              <a:latin typeface="Lucida Sans Unicode"/>
              <a:cs typeface="Lucida Sans Unicode"/>
            </a:endParaRPr>
          </a:p>
          <a:p>
            <a:pPr marL="266065" indent="-265430">
              <a:lnSpc>
                <a:spcPct val="100000"/>
              </a:lnSpc>
              <a:spcBef>
                <a:spcPts val="480"/>
              </a:spcBef>
              <a:buSzPct val="89361"/>
              <a:buAutoNum type="arabicPeriod"/>
              <a:tabLst>
                <a:tab pos="266065" algn="l"/>
              </a:tabLst>
            </a:pPr>
            <a:r>
              <a:rPr sz="2350" spc="-60" dirty="0">
                <a:latin typeface="Lucida Sans Unicode"/>
                <a:cs typeface="Lucida Sans Unicode"/>
              </a:rPr>
              <a:t>Economizar</a:t>
            </a:r>
            <a:r>
              <a:rPr sz="2350" spc="-145" dirty="0">
                <a:latin typeface="Lucida Sans Unicode"/>
                <a:cs typeface="Lucida Sans Unicode"/>
              </a:rPr>
              <a:t> </a:t>
            </a:r>
            <a:r>
              <a:rPr sz="2350" spc="-45" dirty="0">
                <a:latin typeface="Lucida Sans Unicode"/>
                <a:cs typeface="Lucida Sans Unicode"/>
              </a:rPr>
              <a:t>dinheiro</a:t>
            </a:r>
            <a:r>
              <a:rPr sz="2350" spc="-135" dirty="0">
                <a:latin typeface="Lucida Sans Unicode"/>
                <a:cs typeface="Lucida Sans Unicode"/>
              </a:rPr>
              <a:t> </a:t>
            </a:r>
            <a:r>
              <a:rPr sz="2350" dirty="0">
                <a:latin typeface="Lucida Sans Unicode"/>
                <a:cs typeface="Lucida Sans Unicode"/>
              </a:rPr>
              <a:t>ao</a:t>
            </a:r>
            <a:r>
              <a:rPr sz="2350" spc="-135" dirty="0">
                <a:latin typeface="Lucida Sans Unicode"/>
                <a:cs typeface="Lucida Sans Unicode"/>
              </a:rPr>
              <a:t> </a:t>
            </a:r>
            <a:r>
              <a:rPr sz="2350" spc="-60" dirty="0">
                <a:latin typeface="Lucida Sans Unicode"/>
                <a:cs typeface="Lucida Sans Unicode"/>
              </a:rPr>
              <a:t>identificar</a:t>
            </a:r>
            <a:r>
              <a:rPr sz="2350" spc="-150" dirty="0">
                <a:latin typeface="Lucida Sans Unicode"/>
                <a:cs typeface="Lucida Sans Unicode"/>
              </a:rPr>
              <a:t> </a:t>
            </a:r>
            <a:r>
              <a:rPr sz="2350" spc="-10" dirty="0">
                <a:latin typeface="Lucida Sans Unicode"/>
                <a:cs typeface="Lucida Sans Unicode"/>
              </a:rPr>
              <a:t>desperdícios.</a:t>
            </a:r>
            <a:endParaRPr sz="2350">
              <a:latin typeface="Lucida Sans Unicode"/>
              <a:cs typeface="Lucida Sans Unicode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617584" y="967866"/>
            <a:ext cx="7369047" cy="8351253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655" dirty="0"/>
              <a:t>Benefícios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42285" y="1028700"/>
            <a:ext cx="4974351" cy="925829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Words>75</Words>
  <Application>Microsoft Office PowerPoint</Application>
  <PresentationFormat>Custom</PresentationFormat>
  <Paragraphs>14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 Black</vt:lpstr>
      <vt:lpstr>Calibri</vt:lpstr>
      <vt:lpstr>Lucida Sans Unicode</vt:lpstr>
      <vt:lpstr>Office Theme</vt:lpstr>
      <vt:lpstr>PowerPoint Presentation</vt:lpstr>
      <vt:lpstr>PowerPoint Presentation</vt:lpstr>
      <vt:lpstr>Problema</vt:lpstr>
      <vt:lpstr>PowerPoint Presentation</vt:lpstr>
      <vt:lpstr>Sensor</vt:lpstr>
      <vt:lpstr>Benefícios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EcoWatt - Pitch</dc:title>
  <dc:creator>Lucas Alcântara</dc:creator>
  <cp:lastModifiedBy>Laboratório FIAP</cp:lastModifiedBy>
  <cp:revision>1</cp:revision>
  <dcterms:created xsi:type="dcterms:W3CDTF">2024-11-22T01:08:07Z</dcterms:created>
  <dcterms:modified xsi:type="dcterms:W3CDTF">2024-11-22T01:16:44Z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2024-11-19T00:00:00Z</vt:filetime>
  </property>
  <property fmtid="{D5CDD505-2E9C-101B-9397-08002B2CF9AE}" pid="3" name="Creator">
    <vt:lpwstr>Microsoft® PowerPoint® para Microsoft 365</vt:lpwstr>
  </property>
  <property fmtid="{D5CDD505-2E9C-101B-9397-08002B2CF9AE}" pid="4" name="LastSaved">
    <vt:filetime>2024-11-22T00:00:00Z</vt:filetime>
  </property>
  <property fmtid="{D5CDD505-2E9C-101B-9397-08002B2CF9AE}" pid="5" name="Producer">
    <vt:lpwstr>Microsoft® PowerPoint® para Microsoft 365</vt:lpwstr>
  </property>
</Properties>
</file>